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261" r:id="rId5"/>
    <p:sldId id="258" r:id="rId6"/>
    <p:sldId id="260" r:id="rId7"/>
    <p:sldId id="267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DD6DC0E-9DC5-4608-83DB-6E871A42BC64}" type="datetimeFigureOut">
              <a:rPr lang="en-US" smtClean="0"/>
              <a:pPr/>
              <a:t>5/1/2010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A77FD40-C491-4DFB-8090-9C9DC1C71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728D56D-A3FA-43E8-A1A6-F8A9C543ADA7}" type="datetimeFigureOut">
              <a:rPr lang="en-US" smtClean="0"/>
              <a:pPr/>
              <a:t>5/1/2010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6A5F9C6-A4C2-471F-96FB-A4A4E1329E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5F9C6-A4C2-471F-96FB-A4A4E1329E8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Youth culture</a:t>
            </a:r>
          </a:p>
          <a:p>
            <a:r>
              <a:rPr lang="en-US" dirty="0" smtClean="0"/>
              <a:t>Psychological changes</a:t>
            </a:r>
          </a:p>
          <a:p>
            <a:r>
              <a:rPr lang="en-US" dirty="0" smtClean="0"/>
              <a:t>Cognitive changes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5F9C6-A4C2-471F-96FB-A4A4E1329E8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980D-B11C-40AA-9FB7-10C44D6F882F}" type="datetimeFigureOut">
              <a:rPr lang="en-US" smtClean="0"/>
              <a:pPr/>
              <a:t>5/1/2010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6699-6BB9-4763-9CCC-F172DE3E6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980D-B11C-40AA-9FB7-10C44D6F882F}" type="datetimeFigureOut">
              <a:rPr lang="en-US" smtClean="0"/>
              <a:pPr/>
              <a:t>5/1/2010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6699-6BB9-4763-9CCC-F172DE3E6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980D-B11C-40AA-9FB7-10C44D6F882F}" type="datetimeFigureOut">
              <a:rPr lang="en-US" smtClean="0"/>
              <a:pPr/>
              <a:t>5/1/2010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6699-6BB9-4763-9CCC-F172DE3E6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980D-B11C-40AA-9FB7-10C44D6F882F}" type="datetimeFigureOut">
              <a:rPr lang="en-US" smtClean="0"/>
              <a:pPr/>
              <a:t>5/1/2010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6699-6BB9-4763-9CCC-F172DE3E6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980D-B11C-40AA-9FB7-10C44D6F882F}" type="datetimeFigureOut">
              <a:rPr lang="en-US" smtClean="0"/>
              <a:pPr/>
              <a:t>5/1/2010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6699-6BB9-4763-9CCC-F172DE3E6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980D-B11C-40AA-9FB7-10C44D6F882F}" type="datetimeFigureOut">
              <a:rPr lang="en-US" smtClean="0"/>
              <a:pPr/>
              <a:t>5/1/2010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6699-6BB9-4763-9CCC-F172DE3E6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980D-B11C-40AA-9FB7-10C44D6F882F}" type="datetimeFigureOut">
              <a:rPr lang="en-US" smtClean="0"/>
              <a:pPr/>
              <a:t>5/1/2010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6699-6BB9-4763-9CCC-F172DE3E6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980D-B11C-40AA-9FB7-10C44D6F882F}" type="datetimeFigureOut">
              <a:rPr lang="en-US" smtClean="0"/>
              <a:pPr/>
              <a:t>5/1/2010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6699-6BB9-4763-9CCC-F172DE3E6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980D-B11C-40AA-9FB7-10C44D6F882F}" type="datetimeFigureOut">
              <a:rPr lang="en-US" smtClean="0"/>
              <a:pPr/>
              <a:t>5/1/2010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6699-6BB9-4763-9CCC-F172DE3E6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980D-B11C-40AA-9FB7-10C44D6F882F}" type="datetimeFigureOut">
              <a:rPr lang="en-US" smtClean="0"/>
              <a:pPr/>
              <a:t>5/1/2010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6699-6BB9-4763-9CCC-F172DE3E6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980D-B11C-40AA-9FB7-10C44D6F882F}" type="datetimeFigureOut">
              <a:rPr lang="en-US" smtClean="0"/>
              <a:pPr/>
              <a:t>5/1/2010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6699-6BB9-4763-9CCC-F172DE3E6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0980D-B11C-40AA-9FB7-10C44D6F882F}" type="datetimeFigureOut">
              <a:rPr lang="en-US" smtClean="0"/>
              <a:pPr/>
              <a:t>5/1/2010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A6699-6BB9-4763-9CCC-F172DE3E6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bra_bell_signa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4343400"/>
            <a:ext cx="2362200" cy="5399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Standing Strong With </a:t>
            </a:r>
            <a:br>
              <a:rPr lang="en-US" sz="6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6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High Schoolers</a:t>
            </a:r>
            <a:endParaRPr lang="en-US" sz="6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7338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Presented by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5000" t="-4000" r="-2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Spiritual Advantages</a:t>
            </a:r>
            <a:endParaRPr lang="en-US" sz="4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Integration of faith, knowledge and moral integrity</a:t>
            </a:r>
          </a:p>
          <a:p>
            <a:r>
              <a:rPr lang="en-US" b="1" dirty="0" smtClean="0"/>
              <a:t>Putting to death self-centeredness</a:t>
            </a:r>
          </a:p>
          <a:p>
            <a:r>
              <a:rPr lang="en-US" b="1" dirty="0" smtClean="0"/>
              <a:t>Parents as disciplers and fellow believers in need of grace</a:t>
            </a:r>
            <a:endParaRPr lang="en-US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3000" t="-10000" r="-3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n>
                  <a:solidFill>
                    <a:schemeClr val="accent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BUT, What’s In It For </a:t>
            </a:r>
            <a:r>
              <a:rPr lang="en-US" sz="4800" b="1" i="1" dirty="0" smtClean="0">
                <a:ln>
                  <a:solidFill>
                    <a:schemeClr val="accent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ME?</a:t>
            </a:r>
            <a:endParaRPr lang="en-US" sz="4800" b="1" dirty="0">
              <a:ln>
                <a:solidFill>
                  <a:schemeClr val="accent1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Opportunities for God’s redemptive work </a:t>
            </a:r>
            <a:br>
              <a:rPr lang="en-US" b="1" dirty="0" smtClean="0"/>
            </a:br>
            <a:r>
              <a:rPr lang="en-US" b="1" dirty="0" smtClean="0"/>
              <a:t>in your life.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Opportunities for God’s grace to abound.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Opportunities to exercise faith and put to death unbelief.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Opportunities to know the Savior as you would not otherwise.</a:t>
            </a:r>
            <a:endParaRPr lang="en-US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5486400" cy="566738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Stand Firm and See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0" y="3581400"/>
            <a:ext cx="8382000" cy="3276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Blessed is the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woman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 </a:t>
            </a:r>
            <a:br>
              <a:rPr lang="en-US" sz="2400" b="1" dirty="0" smtClean="0">
                <a:ln>
                  <a:solidFill>
                    <a:schemeClr val="tx1"/>
                  </a:solidFill>
                </a:ln>
              </a:rPr>
            </a:br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       who does not walk in the counsel of the wicked </a:t>
            </a:r>
            <a:br>
              <a:rPr lang="en-US" sz="2400" b="1" dirty="0" smtClean="0">
                <a:ln>
                  <a:solidFill>
                    <a:schemeClr val="tx1"/>
                  </a:solidFill>
                </a:ln>
              </a:rPr>
            </a:br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       or stand in the way of sinners </a:t>
            </a:r>
            <a:br>
              <a:rPr lang="en-US" sz="2400" b="1" dirty="0" smtClean="0">
                <a:ln>
                  <a:solidFill>
                    <a:schemeClr val="tx1"/>
                  </a:solidFill>
                </a:ln>
              </a:rPr>
            </a:br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       or sit in the seat of mockers.  But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her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 delight is in the law of the LORD, </a:t>
            </a:r>
            <a:br>
              <a:rPr lang="en-US" sz="2400" b="1" dirty="0" smtClean="0">
                <a:ln>
                  <a:solidFill>
                    <a:schemeClr val="tx1"/>
                  </a:solidFill>
                </a:ln>
              </a:rPr>
            </a:br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       and on his law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she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 meditates day and night. </a:t>
            </a:r>
            <a:br>
              <a:rPr lang="en-US" sz="2400" b="1" dirty="0" smtClean="0">
                <a:ln>
                  <a:solidFill>
                    <a:schemeClr val="tx1"/>
                  </a:solidFill>
                </a:ln>
              </a:rPr>
            </a:b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She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 is like a tree planted by streams of water, </a:t>
            </a:r>
            <a:br>
              <a:rPr lang="en-US" sz="2400" b="1" dirty="0" smtClean="0">
                <a:ln>
                  <a:solidFill>
                    <a:schemeClr val="tx1"/>
                  </a:solidFill>
                </a:ln>
              </a:rPr>
            </a:br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       which yields its fruit in season </a:t>
            </a:r>
            <a:br>
              <a:rPr lang="en-US" sz="2400" b="1" dirty="0" smtClean="0">
                <a:ln>
                  <a:solidFill>
                    <a:schemeClr val="tx1"/>
                  </a:solidFill>
                </a:ln>
              </a:rPr>
            </a:br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       and whose leaf does not wither. </a:t>
            </a:r>
            <a:br>
              <a:rPr lang="en-US" sz="2400" b="1" dirty="0" smtClean="0">
                <a:ln>
                  <a:solidFill>
                    <a:schemeClr val="tx1"/>
                  </a:solidFill>
                </a:ln>
              </a:rPr>
            </a:br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       Whatever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she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 does prospers</a:t>
            </a:r>
            <a:r>
              <a:rPr lang="en-US" sz="2000" b="1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 Known As…</a:t>
            </a:r>
            <a:endParaRPr lang="en-US" dirty="0"/>
          </a:p>
        </p:txBody>
      </p:sp>
      <p:pic>
        <p:nvPicPr>
          <p:cNvPr id="4" name="Content Placeholder 3" descr="mechanical-bul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23332" y="1600200"/>
            <a:ext cx="3497335" cy="4525963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wth-char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3048000"/>
            <a:ext cx="2819400" cy="3264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Bad News About Teenagers</a:t>
            </a: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Adolescence</a:t>
            </a:r>
          </a:p>
          <a:p>
            <a:r>
              <a:rPr lang="en-US" dirty="0" smtClean="0"/>
              <a:t>Physical and hormonal growth spurts</a:t>
            </a:r>
          </a:p>
          <a:p>
            <a:pPr lvl="1"/>
            <a:r>
              <a:rPr lang="en-US" dirty="0" smtClean="0"/>
              <a:t>unpredictable</a:t>
            </a:r>
          </a:p>
          <a:p>
            <a:r>
              <a:rPr lang="en-US" dirty="0" smtClean="0"/>
              <a:t>Nocturnal creatures</a:t>
            </a:r>
          </a:p>
          <a:p>
            <a:r>
              <a:rPr lang="en-US" dirty="0" smtClean="0"/>
              <a:t>Not thinking </a:t>
            </a:r>
            <a:r>
              <a:rPr lang="en-US" i="1" dirty="0" smtClean="0"/>
              <a:t>How can I make this </a:t>
            </a:r>
            <a:br>
              <a:rPr lang="en-US" i="1" dirty="0" smtClean="0"/>
            </a:br>
            <a:r>
              <a:rPr lang="en-US" i="1" dirty="0" smtClean="0"/>
              <a:t>easy for Mom and Dad?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Good News About Teenagers</a:t>
            </a: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24400" y="1524000"/>
            <a:ext cx="4191000" cy="5105400"/>
          </a:xfrm>
        </p:spPr>
        <p:txBody>
          <a:bodyPr/>
          <a:lstStyle/>
          <a:p>
            <a:r>
              <a:rPr lang="en-US" dirty="0" smtClean="0"/>
              <a:t>Adolescence</a:t>
            </a:r>
          </a:p>
          <a:p>
            <a:r>
              <a:rPr lang="en-US" dirty="0" smtClean="0"/>
              <a:t>Cognitive growth spurt</a:t>
            </a:r>
          </a:p>
          <a:p>
            <a:pPr lvl="1"/>
            <a:r>
              <a:rPr lang="en-US" dirty="0" smtClean="0"/>
              <a:t>Reasoning powers</a:t>
            </a:r>
          </a:p>
          <a:p>
            <a:pPr lvl="1"/>
            <a:r>
              <a:rPr lang="en-US" dirty="0" smtClean="0"/>
              <a:t>Moral development</a:t>
            </a:r>
          </a:p>
          <a:p>
            <a:r>
              <a:rPr lang="en-US" dirty="0" smtClean="0"/>
              <a:t>The finish line is in sight</a:t>
            </a:r>
          </a:p>
          <a:p>
            <a:r>
              <a:rPr lang="en-US" dirty="0" smtClean="0"/>
              <a:t>God-designed processes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Content Placeholder 6" descr="adolescent brain developmen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295399"/>
            <a:ext cx="4391323" cy="5562601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4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Stand Strong</a:t>
            </a:r>
            <a:endParaRPr lang="en-US" sz="4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+mj-lt"/>
              </a:rPr>
              <a:t>Moses answered the people, "Do not be afraid.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Stand firm </a:t>
            </a:r>
            <a:r>
              <a:rPr lang="en-US" sz="2000" dirty="0" smtClean="0">
                <a:latin typeface="+mj-lt"/>
              </a:rPr>
              <a:t>and you will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see</a:t>
            </a:r>
            <a:r>
              <a:rPr lang="en-US" sz="2000" dirty="0" smtClean="0">
                <a:latin typeface="+mj-lt"/>
              </a:rPr>
              <a:t> the deliverance the LORD will bring you today. The Egyptians you see today you will never see again. The LORD will fight for you; you need only to be </a:t>
            </a:r>
            <a:r>
              <a:rPr lang="en-US" sz="2000" b="1" dirty="0" smtClean="0">
                <a:solidFill>
                  <a:srgbClr val="860000"/>
                </a:solidFill>
                <a:latin typeface="+mj-lt"/>
              </a:rPr>
              <a:t>still</a:t>
            </a:r>
            <a:r>
              <a:rPr lang="en-US" sz="2000" dirty="0" smtClean="0">
                <a:latin typeface="+mj-lt"/>
              </a:rPr>
              <a:t>.“</a:t>
            </a:r>
            <a:r>
              <a:rPr lang="en-US" sz="2000" dirty="0" smtClean="0"/>
              <a:t> (Exodus 14: 13-14)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Now then,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stand still </a:t>
            </a:r>
            <a:r>
              <a:rPr lang="en-US" sz="2000" dirty="0" smtClean="0"/>
              <a:t>and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see</a:t>
            </a:r>
            <a:r>
              <a:rPr lang="en-US" sz="2000" dirty="0" smtClean="0"/>
              <a:t> this great thing the LORD is about to do before your eyes! (I Samuel 12: 16)</a:t>
            </a:r>
          </a:p>
          <a:p>
            <a:endParaRPr lang="en-US" sz="2000" dirty="0"/>
          </a:p>
          <a:p>
            <a:r>
              <a:rPr lang="en-US" sz="2000" dirty="0" smtClean="0"/>
              <a:t>You will not have to fight this battle. Take up your positions;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stand firm </a:t>
            </a:r>
            <a:r>
              <a:rPr lang="en-US" sz="2000" dirty="0" smtClean="0"/>
              <a:t>and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see</a:t>
            </a:r>
            <a:r>
              <a:rPr lang="en-US" sz="2000" dirty="0" smtClean="0"/>
              <a:t> the deliverance the LORD will give you, O Judah and Jerusalem. Do not be afraid; do not be discouraged. Go out to face them tomorrow, and the LORD will be with you. (2 Chronicles 20: 17)</a:t>
            </a:r>
            <a:br>
              <a:rPr lang="en-US" sz="2000" dirty="0" smtClean="0"/>
            </a:br>
            <a:endParaRPr lang="en-US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 t="-10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The Rest of the Story…</a:t>
            </a:r>
            <a:endParaRPr lang="en-US" sz="4800" b="1" dirty="0"/>
          </a:p>
        </p:txBody>
      </p:sp>
      <p:pic>
        <p:nvPicPr>
          <p:cNvPr id="5" name="Content Placeholder 4" descr="Ultimate Guide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325882">
            <a:off x="2933918" y="1424756"/>
            <a:ext cx="2931000" cy="4168852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abe and Emily.bmp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-348011" y="0"/>
            <a:ext cx="5072411" cy="3200400"/>
          </a:xfrm>
        </p:spPr>
      </p:pic>
      <p:pic>
        <p:nvPicPr>
          <p:cNvPr id="6" name="Picture 5" descr="Destiny at Lepers Colo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4539" y="0"/>
            <a:ext cx="4809461" cy="3505200"/>
          </a:xfrm>
          <a:prstGeom prst="rect">
            <a:avLst/>
          </a:prstGeom>
        </p:spPr>
      </p:pic>
      <p:pic>
        <p:nvPicPr>
          <p:cNvPr id="11" name="Picture 10" descr="Kristen and Cameron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3471620"/>
            <a:ext cx="4343400" cy="3386380"/>
          </a:xfrm>
          <a:prstGeom prst="rect">
            <a:avLst/>
          </a:prstGeom>
        </p:spPr>
      </p:pic>
      <p:pic>
        <p:nvPicPr>
          <p:cNvPr id="12" name="Picture 11" descr="Mike and Coconut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1600200"/>
            <a:ext cx="4216399" cy="3162300"/>
          </a:xfrm>
          <a:prstGeom prst="rect">
            <a:avLst/>
          </a:prstGeom>
        </p:spPr>
      </p:pic>
      <p:pic>
        <p:nvPicPr>
          <p:cNvPr id="13" name="Picture 12" descr="Kayte and Ja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613024"/>
            <a:ext cx="4851400" cy="32449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stretch>
            <a:fillRect l="-20000" t="-52000" r="-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Academic Advantages</a:t>
            </a:r>
            <a:endParaRPr lang="en-US" sz="4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sz="4000" b="1" dirty="0" smtClean="0"/>
              <a:t>Focus</a:t>
            </a:r>
          </a:p>
          <a:p>
            <a:r>
              <a:rPr lang="en-US" sz="4000" b="1" dirty="0" smtClean="0"/>
              <a:t>Acceleration</a:t>
            </a:r>
          </a:p>
          <a:p>
            <a:r>
              <a:rPr lang="en-US" sz="4000" b="1" dirty="0" smtClean="0"/>
              <a:t>Remediation</a:t>
            </a:r>
          </a:p>
          <a:p>
            <a:r>
              <a:rPr lang="en-US" sz="4000" b="1" dirty="0" smtClean="0"/>
              <a:t>Independence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t="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Social Advantages</a:t>
            </a:r>
            <a:endParaRPr lang="en-US" sz="4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Positive Peer Group</a:t>
            </a:r>
          </a:p>
          <a:p>
            <a:r>
              <a:rPr lang="en-US" b="1" dirty="0" smtClean="0"/>
              <a:t>Mentoring relationships with adults</a:t>
            </a:r>
          </a:p>
          <a:p>
            <a:r>
              <a:rPr lang="en-US" b="1" dirty="0" smtClean="0"/>
              <a:t>Multi-generational context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184</Words>
  <Application>Microsoft Office PowerPoint</Application>
  <PresentationFormat>On-screen Show (4:3)</PresentationFormat>
  <Paragraphs>48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Standing Strong With  High Schoolers</vt:lpstr>
      <vt:lpstr>Also Known As…</vt:lpstr>
      <vt:lpstr>Bad News About Teenagers</vt:lpstr>
      <vt:lpstr>Good News About Teenagers</vt:lpstr>
      <vt:lpstr>Stand Strong</vt:lpstr>
      <vt:lpstr>The Rest of the Story…</vt:lpstr>
      <vt:lpstr>Slide 7</vt:lpstr>
      <vt:lpstr>Academic Advantages</vt:lpstr>
      <vt:lpstr>Social Advantages</vt:lpstr>
      <vt:lpstr>Spiritual Advantages</vt:lpstr>
      <vt:lpstr>BUT, What’s In It For ME?</vt:lpstr>
      <vt:lpstr>Stand Firm and See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Standing Strong With  High Schoolers</dc:title>
  <dc:creator>Debra Bell</dc:creator>
  <cp:lastModifiedBy>Debra Bell</cp:lastModifiedBy>
  <cp:revision>43</cp:revision>
  <dcterms:created xsi:type="dcterms:W3CDTF">2010-02-22T12:22:36Z</dcterms:created>
  <dcterms:modified xsi:type="dcterms:W3CDTF">2010-05-01T05:41:03Z</dcterms:modified>
</cp:coreProperties>
</file>